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6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758C22-E4F5-4BB6-8AE2-D09F8710005A}" type="datetimeFigureOut">
              <a:rPr lang="hr-HR" smtClean="0"/>
              <a:pPr/>
              <a:t>23.9.2015.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0E34A5-AAE2-4304-91BB-6DE4599BF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Mit o postanku svijeta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vlasti</a:t>
            </a:r>
            <a:endParaRPr lang="hr-HR" dirty="0"/>
          </a:p>
        </p:txBody>
      </p:sp>
      <p:pic>
        <p:nvPicPr>
          <p:cNvPr id="1026" name="Picture 2" descr="C:\Users\Barbara i Franz\Desktop\zeus-poseidon-and-had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9512" y="1447800"/>
            <a:ext cx="4176464" cy="3384376"/>
          </a:xfrm>
          <a:prstGeom prst="rect">
            <a:avLst/>
          </a:prstGeom>
          <a:noFill/>
        </p:spPr>
      </p:pic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800600" y="476672"/>
            <a:ext cx="4091880" cy="6048672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latin typeface="+mj-lt"/>
              </a:rPr>
              <a:t>Zeusove moći nisu bile dovoljno jake za upravljanje cijelim svijetom</a:t>
            </a:r>
          </a:p>
          <a:p>
            <a:r>
              <a:rPr lang="hr-HR" sz="2800" b="1" dirty="0" smtClean="0">
                <a:latin typeface="+mj-lt"/>
              </a:rPr>
              <a:t>na sastanku s braćom vađenjem dragog kamenja odlučeno</a:t>
            </a:r>
          </a:p>
          <a:p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Zeus</a:t>
            </a:r>
            <a:r>
              <a:rPr lang="hr-HR" sz="2800" b="1" dirty="0" smtClean="0">
                <a:latin typeface="+mj-lt"/>
              </a:rPr>
              <a:t> izvadio safir (plavi) – gospodar </a:t>
            </a:r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neba</a:t>
            </a:r>
          </a:p>
          <a:p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Posejdon</a:t>
            </a:r>
            <a:r>
              <a:rPr lang="hr-HR" sz="2800" b="1" dirty="0" smtClean="0">
                <a:latin typeface="+mj-lt"/>
              </a:rPr>
              <a:t> tirkiz  (plavi) -gospodar </a:t>
            </a:r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mora</a:t>
            </a:r>
          </a:p>
          <a:p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Had </a:t>
            </a:r>
            <a:r>
              <a:rPr lang="hr-HR" sz="2800" b="1" dirty="0" smtClean="0">
                <a:latin typeface="+mj-lt"/>
              </a:rPr>
              <a:t>rubin (crveni) – gospodar </a:t>
            </a:r>
            <a:r>
              <a:rPr lang="hr-HR" sz="2800" b="1" dirty="0" smtClean="0">
                <a:solidFill>
                  <a:srgbClr val="FF0000"/>
                </a:solidFill>
                <a:latin typeface="+mj-lt"/>
              </a:rPr>
              <a:t>podzemlja</a:t>
            </a:r>
            <a:endParaRPr lang="hr-HR" sz="28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ZABORAVLJENI TITANI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latin typeface="+mj-lt"/>
              </a:rPr>
              <a:t>u</a:t>
            </a:r>
            <a:r>
              <a:rPr lang="hr-HR" sz="2800" b="1" dirty="0" smtClean="0">
                <a:latin typeface="+mj-lt"/>
              </a:rPr>
              <a:t> </a:t>
            </a:r>
            <a:r>
              <a:rPr lang="hr-HR" sz="2800" b="1" dirty="0" smtClean="0">
                <a:latin typeface="+mj-lt"/>
              </a:rPr>
              <a:t>ovoj podjeli vlasti zaboravili su na </a:t>
            </a:r>
            <a:r>
              <a:rPr lang="hr-HR" sz="2800" b="1" dirty="0" smtClean="0">
                <a:latin typeface="+mj-lt"/>
              </a:rPr>
              <a:t>stričeve Titane  </a:t>
            </a:r>
            <a:r>
              <a:rPr lang="hr-HR" sz="2800" b="1" dirty="0" smtClean="0">
                <a:latin typeface="+mj-lt"/>
              </a:rPr>
              <a:t>koji su se pobunili – sakupili su vojsku za rat protiv Zeusa</a:t>
            </a:r>
            <a:endParaRPr lang="hr-HR" sz="2800" b="1" dirty="0">
              <a:latin typeface="+mj-lt"/>
            </a:endParaRPr>
          </a:p>
        </p:txBody>
      </p:sp>
      <p:pic>
        <p:nvPicPr>
          <p:cNvPr id="2050" name="Picture 2" descr="C:\Users\Barbara i Franz\Desktop\pad titaN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403771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Oslobađanje </a:t>
            </a:r>
            <a:r>
              <a:rPr lang="hr-HR" dirty="0" err="1" smtClean="0"/>
              <a:t>Kikolopa</a:t>
            </a:r>
            <a:r>
              <a:rPr lang="hr-HR" dirty="0" smtClean="0"/>
              <a:t> i </a:t>
            </a:r>
            <a:r>
              <a:rPr lang="hr-HR" dirty="0" err="1" smtClean="0"/>
              <a:t>storukih</a:t>
            </a:r>
            <a:r>
              <a:rPr lang="hr-HR" dirty="0" smtClean="0"/>
              <a:t> čudovišta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3635896" y="1052736"/>
            <a:ext cx="5050904" cy="5400600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latin typeface="+mj-lt"/>
              </a:rPr>
              <a:t>Zeus ih oslobađa kako bi sudjelovali u ratu na njihovoj strani</a:t>
            </a:r>
          </a:p>
          <a:p>
            <a:r>
              <a:rPr lang="hr-HR" sz="3200" b="1" dirty="0" err="1" smtClean="0">
                <a:latin typeface="+mj-lt"/>
              </a:rPr>
              <a:t>Kikolopi</a:t>
            </a:r>
            <a:r>
              <a:rPr lang="hr-HR" sz="3200" b="1" dirty="0" smtClean="0">
                <a:latin typeface="+mj-lt"/>
              </a:rPr>
              <a:t> iz zahvalnosti daju darove: </a:t>
            </a:r>
          </a:p>
          <a:p>
            <a:r>
              <a:rPr lang="hr-HR" sz="3200" b="1" dirty="0" smtClean="0">
                <a:latin typeface="+mj-lt"/>
              </a:rPr>
              <a:t>Posejdonu </a:t>
            </a:r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trozub</a:t>
            </a:r>
          </a:p>
          <a:p>
            <a:r>
              <a:rPr lang="hr-HR" sz="3200" b="1" dirty="0" smtClean="0">
                <a:latin typeface="+mj-lt"/>
              </a:rPr>
              <a:t>Hadu </a:t>
            </a:r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kacigu</a:t>
            </a:r>
            <a:r>
              <a:rPr lang="hr-HR" sz="3200" b="1" dirty="0" smtClean="0">
                <a:latin typeface="+mj-lt"/>
              </a:rPr>
              <a:t> od tame</a:t>
            </a:r>
          </a:p>
          <a:p>
            <a:r>
              <a:rPr lang="hr-HR" sz="3200" b="1" dirty="0" smtClean="0">
                <a:latin typeface="+mj-lt"/>
              </a:rPr>
              <a:t>Zeusu </a:t>
            </a:r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gromove i munje</a:t>
            </a:r>
          </a:p>
          <a:p>
            <a:endParaRPr lang="hr-HR" sz="3200" b="1" dirty="0">
              <a:latin typeface="+mj-lt"/>
            </a:endParaRPr>
          </a:p>
        </p:txBody>
      </p:sp>
      <p:pic>
        <p:nvPicPr>
          <p:cNvPr id="3074" name="Picture 2" descr="C:\Users\Barbara i Franz\Desktop\kiklo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24944"/>
            <a:ext cx="3024336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 RATA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5256584" cy="457200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latin typeface="+mj-lt"/>
              </a:rPr>
              <a:t>ubrzo su </a:t>
            </a:r>
            <a:r>
              <a:rPr lang="hr-HR" sz="3200" b="1" dirty="0" err="1" smtClean="0">
                <a:latin typeface="+mj-lt"/>
              </a:rPr>
              <a:t>Titani</a:t>
            </a:r>
            <a:r>
              <a:rPr lang="hr-HR" sz="3200" b="1" dirty="0" smtClean="0">
                <a:latin typeface="+mj-lt"/>
              </a:rPr>
              <a:t> pobijeđeni i protjerani u Tartar</a:t>
            </a:r>
          </a:p>
          <a:p>
            <a:r>
              <a:rPr lang="hr-HR" sz="3200" b="1" dirty="0" err="1" smtClean="0">
                <a:latin typeface="+mj-lt"/>
              </a:rPr>
              <a:t>Titani</a:t>
            </a:r>
            <a:r>
              <a:rPr lang="hr-HR" sz="3200" b="1" dirty="0" smtClean="0">
                <a:latin typeface="+mj-lt"/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  <a:latin typeface="+mj-lt"/>
              </a:rPr>
              <a:t>Prometej</a:t>
            </a:r>
            <a:r>
              <a:rPr lang="hr-HR" sz="3200" b="1" dirty="0" smtClean="0">
                <a:latin typeface="+mj-lt"/>
              </a:rPr>
              <a:t> i </a:t>
            </a:r>
            <a:r>
              <a:rPr lang="hr-HR" sz="3200" b="1" dirty="0" err="1" smtClean="0">
                <a:solidFill>
                  <a:srgbClr val="FF0000"/>
                </a:solidFill>
                <a:latin typeface="+mj-lt"/>
              </a:rPr>
              <a:t>Epimetej</a:t>
            </a:r>
            <a:r>
              <a:rPr lang="hr-HR" sz="3200" b="1" dirty="0" smtClean="0">
                <a:latin typeface="+mj-lt"/>
              </a:rPr>
              <a:t> nisu jer su podupirali Zeusa</a:t>
            </a:r>
          </a:p>
          <a:p>
            <a:r>
              <a:rPr lang="hr-HR" sz="3200" b="1" dirty="0" smtClean="0">
                <a:latin typeface="+mj-lt"/>
              </a:rPr>
              <a:t>najjači Titan </a:t>
            </a:r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Atlas</a:t>
            </a:r>
            <a:r>
              <a:rPr lang="hr-HR" sz="3200" b="1" dirty="0" smtClean="0">
                <a:latin typeface="+mj-lt"/>
              </a:rPr>
              <a:t> je bio protjeran na sam rub Zemlje da na svojim plećima drži nebeski svod</a:t>
            </a:r>
            <a:endParaRPr lang="hr-HR" sz="3200" b="1" dirty="0">
              <a:latin typeface="+mj-lt"/>
            </a:endParaRPr>
          </a:p>
        </p:txBody>
      </p:sp>
      <p:pic>
        <p:nvPicPr>
          <p:cNvPr id="4098" name="Picture 2" descr="C:\Users\Barbara i Franz\Desktop\250px-Atlas_Santiago_Toural_GFDL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49669"/>
            <a:ext cx="2908397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GEJIN BIJES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4483928" cy="4572000"/>
          </a:xfrm>
        </p:spPr>
        <p:txBody>
          <a:bodyPr>
            <a:noAutofit/>
          </a:bodyPr>
          <a:lstStyle/>
          <a:p>
            <a:r>
              <a:rPr lang="hr-HR" sz="3200" b="1" dirty="0" err="1" smtClean="0">
                <a:latin typeface="+mj-lt"/>
              </a:rPr>
              <a:t>Geja</a:t>
            </a:r>
            <a:r>
              <a:rPr lang="hr-HR" sz="3200" b="1" dirty="0" smtClean="0">
                <a:latin typeface="+mj-lt"/>
              </a:rPr>
              <a:t> se razbjesnila doznavši da su joj djeca zatočena u Tartaru</a:t>
            </a:r>
          </a:p>
          <a:p>
            <a:r>
              <a:rPr lang="hr-HR" sz="3200" b="1" dirty="0" smtClean="0">
                <a:latin typeface="+mj-lt"/>
              </a:rPr>
              <a:t>iz njezinog bijesom obuzeta tijela izlaze dva čudovišta</a:t>
            </a:r>
          </a:p>
          <a:p>
            <a:r>
              <a:rPr lang="hr-HR" sz="3200" b="1" dirty="0" smtClean="0">
                <a:latin typeface="+mj-lt"/>
              </a:rPr>
              <a:t>TIFON i EHIDNA</a:t>
            </a:r>
            <a:endParaRPr lang="hr-HR" sz="3200" b="1" dirty="0">
              <a:latin typeface="+mj-lt"/>
            </a:endParaRPr>
          </a:p>
        </p:txBody>
      </p:sp>
      <p:pic>
        <p:nvPicPr>
          <p:cNvPr id="5122" name="Picture 2" descr="C:\Users\Barbara i Franz\Desktop\EHIDN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1484784"/>
            <a:ext cx="3742505" cy="3647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BRAT I SESTRA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3200" dirty="0" smtClean="0"/>
              <a:t>EHIDNA</a:t>
            </a:r>
            <a:endParaRPr lang="hr-HR" sz="32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sz="3200" dirty="0" smtClean="0"/>
              <a:t>TIFON</a:t>
            </a:r>
            <a:endParaRPr lang="hr-HR" sz="32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ženska glava i ruke, tijelo ogromne zmije pune mrlja i bradavica</a:t>
            </a:r>
            <a:endParaRPr lang="hr-HR" sz="3600" b="1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r>
              <a:rPr lang="hr-HR" sz="3600" b="1" dirty="0" smtClean="0"/>
              <a:t>100 glava iz kojih kapa krv i sluz</a:t>
            </a:r>
          </a:p>
          <a:p>
            <a:r>
              <a:rPr lang="hr-HR" sz="3600" b="1" dirty="0" smtClean="0"/>
              <a:t>uz riku izbacuje vatrene rijeke blata i plameno kamenje</a:t>
            </a:r>
            <a:endParaRPr lang="hr-H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6950"/>
          </a:xfrm>
        </p:spPr>
        <p:txBody>
          <a:bodyPr/>
          <a:lstStyle/>
          <a:p>
            <a:r>
              <a:rPr lang="hr-HR" dirty="0" smtClean="0"/>
              <a:t>KRAJ SUKOBA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880112"/>
            <a:ext cx="7772400" cy="5717239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latin typeface="+mj-lt"/>
              </a:rPr>
              <a:t>bogovi bježe ugledavši ova čudovišta</a:t>
            </a:r>
          </a:p>
          <a:p>
            <a:r>
              <a:rPr lang="hr-HR" sz="2800" b="1" dirty="0" smtClean="0">
                <a:latin typeface="+mj-lt"/>
              </a:rPr>
              <a:t> nakon dugotrajne i iscrpljujuće borbe s njima Zeus uspijeva pogoditi Tifona munjom </a:t>
            </a:r>
          </a:p>
          <a:p>
            <a:r>
              <a:rPr lang="hr-HR" sz="2800" b="1" dirty="0" smtClean="0">
                <a:latin typeface="+mj-lt"/>
              </a:rPr>
              <a:t>to se dogodilo dok je Tifon podigao Etnu da pogodi Zeusa</a:t>
            </a:r>
          </a:p>
          <a:p>
            <a:r>
              <a:rPr lang="hr-HR" sz="2800" b="1" dirty="0" smtClean="0">
                <a:latin typeface="+mj-lt"/>
              </a:rPr>
              <a:t>tako je Etna zarobila Tifona zauvijek – svako toliko se javlja (vulkan)</a:t>
            </a:r>
          </a:p>
          <a:p>
            <a:r>
              <a:rPr lang="hr-HR" sz="2800" b="1" dirty="0" err="1" smtClean="0">
                <a:latin typeface="+mj-lt"/>
              </a:rPr>
              <a:t>Ehidna</a:t>
            </a:r>
            <a:r>
              <a:rPr lang="hr-HR" sz="2800" b="1" dirty="0" smtClean="0">
                <a:latin typeface="+mj-lt"/>
              </a:rPr>
              <a:t> je pobjegla vidjevši što se dogodilo bratu – u špilju na jugu Grčke gdje je rodila mnoštvo čudovišta</a:t>
            </a:r>
          </a:p>
          <a:p>
            <a:r>
              <a:rPr lang="hr-HR" sz="2800" b="1" dirty="0" smtClean="0">
                <a:latin typeface="+mj-lt"/>
              </a:rPr>
              <a:t>Zeus ju je ostavio na miru – uskoro će se s njima obračunavati novi grčki junaci</a:t>
            </a:r>
            <a:endParaRPr lang="hr-HR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4294967295"/>
          </p:nvPr>
        </p:nvGraphicFramePr>
        <p:xfrm>
          <a:off x="395536" y="404664"/>
          <a:ext cx="8532963" cy="5242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96144"/>
                <a:gridCol w="1296144"/>
                <a:gridCol w="1944216"/>
                <a:gridCol w="2556299"/>
              </a:tblGrid>
              <a:tr h="642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GRČKI BOG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RIMSKI BOG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ŽIVOTINJA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PODRUČJE VLASTI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OBILJEŽJA</a:t>
                      </a:r>
                    </a:p>
                  </a:txBody>
                  <a:tcPr marL="68580" marR="68580" marT="0" marB="0"/>
                </a:tc>
              </a:tr>
              <a:tr h="43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ZEUS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latin typeface="Calibri"/>
                          <a:ea typeface="Calibri"/>
                          <a:cs typeface="Times New Roman"/>
                        </a:rPr>
                        <a:t>JUPITER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orao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nebo,munja,svjetlost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bradat s munjom u ruci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HERA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JUNONA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paun, guska(Rim)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brak,porođaj,obitelj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šipak (simbol krvi i smrti)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POSEJDON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NEPTUN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more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trozub, kočija koju vuku delfini, morski konji ili obični</a:t>
                      </a: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HAD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PLUTON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Kerber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podzemlje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kaciga nevidljivosti,štap s pticom na vrhu</a:t>
                      </a: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ATENA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MINERVA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sova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ljudsko djelovanje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s kopljem i štitom</a:t>
                      </a:r>
                    </a:p>
                  </a:txBody>
                  <a:tcPr marL="68580" marR="68580" marT="0" marB="0"/>
                </a:tc>
              </a:tr>
              <a:tr h="42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MARS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vuk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rat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svećenici </a:t>
                      </a:r>
                      <a:r>
                        <a:rPr lang="hr-HR" sz="1400" dirty="0" err="1">
                          <a:latin typeface="Calibri"/>
                          <a:ea typeface="Calibri"/>
                          <a:cs typeface="Times New Roman"/>
                        </a:rPr>
                        <a:t>Salii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AFRODITA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VENERA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priroda,ljubav,ljepota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majka Eneje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APOLON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APOLON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gavran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zdravlje(rim.),sunce(grč.)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luk,strijela,lira</a:t>
                      </a:r>
                    </a:p>
                  </a:txBody>
                  <a:tcPr marL="68580" marR="68580" marT="0" marB="0"/>
                </a:tc>
              </a:tr>
              <a:tr h="424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ARTEMIDA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DIJANA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košuta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šuma,lov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luk,strijela</a:t>
                      </a:r>
                    </a:p>
                  </a:txBody>
                  <a:tcPr marL="68580" marR="68580" marT="0" marB="0"/>
                </a:tc>
              </a:tr>
              <a:tr h="51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HEFEST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VULKAN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Calibri"/>
                          <a:ea typeface="Calibri"/>
                          <a:cs typeface="Times New Roman"/>
                        </a:rPr>
                        <a:t>kovačka vještina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Calibri"/>
                          <a:ea typeface="Calibri"/>
                          <a:cs typeface="Times New Roman"/>
                        </a:rPr>
                        <a:t>čekić, kliješta; hrom, ružan;suprug Venere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23528" y="1484784"/>
          <a:ext cx="8352928" cy="37327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09328"/>
                <a:gridCol w="1224136"/>
                <a:gridCol w="1512168"/>
                <a:gridCol w="1815008"/>
                <a:gridCol w="259228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HESTIJA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VESTA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kućno i javno ognjište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procvjetala grana, kotao; svećenice Vestalke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HERMES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MERKURIJE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pijevac, kornjača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trgovina i putnici,glasnik bogova,vodič mrtvih u podzemlje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krilate čizme i putna kapa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DEMETRA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CERERA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roda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plodnost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klasje u ruci,vijenac žita na glavi,</a:t>
                      </a:r>
                      <a:r>
                        <a:rPr lang="hr-HR" sz="1600" dirty="0" err="1">
                          <a:latin typeface="+mj-lt"/>
                        </a:rPr>
                        <a:t>Prozerpina</a:t>
                      </a:r>
                      <a:r>
                        <a:rPr lang="hr-HR" sz="1600" dirty="0">
                          <a:latin typeface="+mj-lt"/>
                        </a:rPr>
                        <a:t>/</a:t>
                      </a:r>
                      <a:endParaRPr lang="hr-HR" sz="1100" dirty="0"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latin typeface="+mj-lt"/>
                        </a:rPr>
                        <a:t>Perzefona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-----------------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JANUS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vrata,prolazi,počeci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s dva lica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DIONIZ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BAKHO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bik, zmija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vino,užitak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bakanalije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HESTIJA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VESTA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+mj-lt"/>
                        </a:rPr>
                        <a:t>kućno i javno ognjište</a:t>
                      </a:r>
                      <a:endParaRPr lang="hr-HR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+mj-lt"/>
                        </a:rPr>
                        <a:t>procvjetala grana, kotao; svećenice Vestalke</a:t>
                      </a:r>
                      <a:endParaRPr lang="hr-HR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početku su postojali….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331" y="1361039"/>
            <a:ext cx="7772400" cy="4572000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+mj-lt"/>
              </a:rPr>
              <a:t>z</a:t>
            </a:r>
            <a:r>
              <a:rPr lang="hr-HR" sz="3200" dirty="0" smtClean="0">
                <a:latin typeface="+mj-lt"/>
              </a:rPr>
              <a:t>emlja Geja i nebo Uran – njezin suprug/sin</a:t>
            </a:r>
          </a:p>
          <a:p>
            <a:r>
              <a:rPr lang="hr-HR" sz="3200" dirty="0">
                <a:latin typeface="+mj-lt"/>
              </a:rPr>
              <a:t>o</a:t>
            </a:r>
            <a:r>
              <a:rPr lang="hr-HR" sz="3200" dirty="0" smtClean="0">
                <a:latin typeface="+mj-lt"/>
              </a:rPr>
              <a:t>bavio je i tako nosio po cijelom nebu</a:t>
            </a:r>
          </a:p>
          <a:p>
            <a:r>
              <a:rPr lang="hr-HR" sz="3200" dirty="0">
                <a:latin typeface="+mj-lt"/>
              </a:rPr>
              <a:t>i</a:t>
            </a:r>
            <a:r>
              <a:rPr lang="hr-HR" sz="3200" dirty="0" smtClean="0">
                <a:latin typeface="+mj-lt"/>
              </a:rPr>
              <a:t>mali su 12 djece (6+6) – izuzetno lijepi; postali su prvi bogovi Titani</a:t>
            </a:r>
            <a:endParaRPr lang="hr-HR" sz="3200" dirty="0">
              <a:latin typeface="+mj-lt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684" y="3983259"/>
            <a:ext cx="41719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84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… i nevolje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424936" cy="4572000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+mj-lt"/>
              </a:rPr>
              <a:t>o</a:t>
            </a:r>
            <a:r>
              <a:rPr lang="hr-HR" sz="3200" dirty="0" smtClean="0">
                <a:latin typeface="+mj-lt"/>
              </a:rPr>
              <a:t>sim 12 Titana Geja je rodila još 12 djece - ne toliko lijepe: jednooki Kiklopi i </a:t>
            </a:r>
            <a:r>
              <a:rPr lang="hr-HR" sz="3200" dirty="0" err="1" smtClean="0">
                <a:latin typeface="+mj-lt"/>
              </a:rPr>
              <a:t>storuka</a:t>
            </a:r>
            <a:r>
              <a:rPr lang="hr-HR" sz="3200" dirty="0" smtClean="0">
                <a:latin typeface="+mj-lt"/>
              </a:rPr>
              <a:t> čudovišta</a:t>
            </a:r>
          </a:p>
          <a:p>
            <a:r>
              <a:rPr lang="hr-HR" sz="3200" dirty="0" smtClean="0">
                <a:latin typeface="+mj-lt"/>
              </a:rPr>
              <a:t>Uran nije mogao ni pogledati u ta čudovište i zatočio ih je u podzemni svijet Tartar</a:t>
            </a:r>
          </a:p>
          <a:p>
            <a:r>
              <a:rPr lang="hr-HR" sz="3200" dirty="0" smtClean="0">
                <a:latin typeface="+mj-lt"/>
              </a:rPr>
              <a:t>Geja je zbog toga bijesna jer voli svu svoju djecu – i zaklinje se</a:t>
            </a:r>
            <a:endParaRPr lang="hr-H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572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Obećanje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507288" cy="5365576"/>
          </a:xfrm>
        </p:spPr>
        <p:txBody>
          <a:bodyPr>
            <a:normAutofit fontScale="92500" lnSpcReduction="10000"/>
          </a:bodyPr>
          <a:lstStyle/>
          <a:p>
            <a:r>
              <a:rPr lang="hr-HR" sz="3200" dirty="0" smtClean="0">
                <a:latin typeface="+mj-lt"/>
              </a:rPr>
              <a:t>Geja </a:t>
            </a:r>
            <a:r>
              <a:rPr lang="hr-HR" sz="3200" dirty="0" err="1" smtClean="0">
                <a:latin typeface="+mj-lt"/>
              </a:rPr>
              <a:t>obećaje</a:t>
            </a:r>
            <a:r>
              <a:rPr lang="hr-HR" sz="3200" dirty="0" smtClean="0">
                <a:latin typeface="+mj-lt"/>
              </a:rPr>
              <a:t> da će kazniti Urana</a:t>
            </a:r>
          </a:p>
          <a:p>
            <a:r>
              <a:rPr lang="hr-HR" sz="3200" dirty="0">
                <a:latin typeface="+mj-lt"/>
              </a:rPr>
              <a:t>n</a:t>
            </a:r>
            <a:r>
              <a:rPr lang="hr-HR" sz="3200" dirty="0" smtClean="0">
                <a:latin typeface="+mj-lt"/>
              </a:rPr>
              <a:t>ajmlađem sinu </a:t>
            </a:r>
            <a:r>
              <a:rPr lang="hr-HR" sz="3200" dirty="0" err="1" smtClean="0">
                <a:latin typeface="+mj-lt"/>
              </a:rPr>
              <a:t>Kronu</a:t>
            </a:r>
            <a:r>
              <a:rPr lang="hr-HR" sz="3200" dirty="0" smtClean="0">
                <a:latin typeface="+mj-lt"/>
              </a:rPr>
              <a:t> daje čudesni srp i šalje ga da se bori protiv oca</a:t>
            </a:r>
          </a:p>
          <a:p>
            <a:r>
              <a:rPr lang="hr-HR" sz="3200" dirty="0" err="1" smtClean="0">
                <a:latin typeface="+mj-lt"/>
              </a:rPr>
              <a:t>Kron</a:t>
            </a:r>
            <a:r>
              <a:rPr lang="hr-HR" sz="3200" dirty="0" smtClean="0">
                <a:latin typeface="+mj-lt"/>
              </a:rPr>
              <a:t> se boji ali previše voli majku i ide k ocu </a:t>
            </a:r>
          </a:p>
          <a:p>
            <a:r>
              <a:rPr lang="hr-HR" sz="3200" dirty="0">
                <a:latin typeface="+mj-lt"/>
              </a:rPr>
              <a:t>s</a:t>
            </a:r>
            <a:r>
              <a:rPr lang="hr-HR" sz="3200" dirty="0" smtClean="0">
                <a:latin typeface="+mj-lt"/>
              </a:rPr>
              <a:t>akrio se ispod očeva plašta i ranio ga dok otac nije gledao</a:t>
            </a:r>
          </a:p>
          <a:p>
            <a:r>
              <a:rPr lang="hr-HR" sz="3200" dirty="0" smtClean="0">
                <a:latin typeface="+mj-lt"/>
              </a:rPr>
              <a:t>Uran je pobjegao u najudaljeniji dio neba i nije se više vratio</a:t>
            </a:r>
          </a:p>
          <a:p>
            <a:r>
              <a:rPr lang="hr-HR" sz="3200" dirty="0" smtClean="0">
                <a:latin typeface="+mj-lt"/>
              </a:rPr>
              <a:t>Geja se udala za </a:t>
            </a:r>
            <a:r>
              <a:rPr lang="hr-HR" sz="3200" dirty="0" err="1" smtClean="0">
                <a:latin typeface="+mj-lt"/>
              </a:rPr>
              <a:t>Ponta</a:t>
            </a:r>
            <a:r>
              <a:rPr lang="hr-HR" sz="3200" dirty="0" smtClean="0">
                <a:latin typeface="+mj-lt"/>
              </a:rPr>
              <a:t> (more) i rodila mu drveće, životinje i ljude</a:t>
            </a:r>
          </a:p>
          <a:p>
            <a:r>
              <a:rPr lang="hr-HR" sz="3200" dirty="0">
                <a:latin typeface="+mj-lt"/>
              </a:rPr>
              <a:t>d</a:t>
            </a:r>
            <a:r>
              <a:rPr lang="hr-HR" sz="3200" dirty="0" smtClean="0">
                <a:latin typeface="+mj-lt"/>
              </a:rPr>
              <a:t>ugi niz godina vladao je mir</a:t>
            </a:r>
          </a:p>
          <a:p>
            <a:endParaRPr lang="hr-H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031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Kron</a:t>
            </a:r>
            <a:r>
              <a:rPr lang="hr-HR" dirty="0" smtClean="0"/>
              <a:t> dolazi na vlast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51520" y="1418855"/>
            <a:ext cx="8712968" cy="4572000"/>
          </a:xfrm>
        </p:spPr>
        <p:txBody>
          <a:bodyPr>
            <a:normAutofit/>
          </a:bodyPr>
          <a:lstStyle/>
          <a:p>
            <a:r>
              <a:rPr lang="hr-HR" sz="3200" dirty="0" err="1" smtClean="0">
                <a:latin typeface="+mj-lt"/>
              </a:rPr>
              <a:t>Kron</a:t>
            </a:r>
            <a:r>
              <a:rPr lang="hr-HR" sz="3200" dirty="0" smtClean="0">
                <a:latin typeface="+mj-lt"/>
              </a:rPr>
              <a:t> preuzima vlast, ženi se najljepšom </a:t>
            </a:r>
            <a:r>
              <a:rPr lang="hr-HR" sz="3200" dirty="0" err="1" smtClean="0">
                <a:latin typeface="+mj-lt"/>
              </a:rPr>
              <a:t>Titanidom</a:t>
            </a:r>
            <a:r>
              <a:rPr lang="hr-HR" sz="3200" dirty="0" smtClean="0">
                <a:latin typeface="+mj-lt"/>
              </a:rPr>
              <a:t> </a:t>
            </a:r>
            <a:r>
              <a:rPr lang="hr-HR" sz="3200" dirty="0" err="1" smtClean="0">
                <a:latin typeface="+mj-lt"/>
              </a:rPr>
              <a:t>Rejom</a:t>
            </a:r>
            <a:endParaRPr lang="hr-HR" sz="3200" dirty="0" smtClean="0">
              <a:latin typeface="+mj-lt"/>
            </a:endParaRPr>
          </a:p>
          <a:p>
            <a:r>
              <a:rPr lang="hr-HR" sz="3200" dirty="0">
                <a:latin typeface="+mj-lt"/>
              </a:rPr>
              <a:t>n</a:t>
            </a:r>
            <a:r>
              <a:rPr lang="hr-HR" sz="3200" dirty="0" smtClean="0">
                <a:latin typeface="+mj-lt"/>
              </a:rPr>
              <a:t>ije zaboravio što je napravio ocu i zato je u strahu da to njemu ne naprave njegova djeca</a:t>
            </a:r>
          </a:p>
          <a:p>
            <a:r>
              <a:rPr lang="hr-HR" sz="3200" dirty="0">
                <a:latin typeface="+mj-lt"/>
              </a:rPr>
              <a:t>n</a:t>
            </a:r>
            <a:r>
              <a:rPr lang="hr-HR" sz="3200" dirty="0" smtClean="0">
                <a:latin typeface="+mj-lt"/>
              </a:rPr>
              <a:t>jegovo rješenje – guta djecu nakon poroda</a:t>
            </a:r>
          </a:p>
          <a:p>
            <a:r>
              <a:rPr lang="hr-HR" sz="3200" dirty="0" err="1" smtClean="0">
                <a:latin typeface="+mj-lt"/>
              </a:rPr>
              <a:t>Reja</a:t>
            </a:r>
            <a:r>
              <a:rPr lang="hr-HR" sz="3200" dirty="0" smtClean="0">
                <a:latin typeface="+mj-lt"/>
              </a:rPr>
              <a:t> ga moli da barem jedno ostavi, ali on ne želi</a:t>
            </a:r>
            <a:endParaRPr lang="hr-H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264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568952" cy="6408712"/>
          </a:xfrm>
        </p:spPr>
        <p:txBody>
          <a:bodyPr>
            <a:normAutofit lnSpcReduction="10000"/>
          </a:bodyPr>
          <a:lstStyle/>
          <a:p>
            <a:r>
              <a:rPr lang="hr-HR" sz="3200" dirty="0" err="1">
                <a:latin typeface="+mj-lt"/>
              </a:rPr>
              <a:t>R</a:t>
            </a:r>
            <a:r>
              <a:rPr lang="hr-HR" sz="3200" dirty="0" err="1" smtClean="0">
                <a:latin typeface="+mj-lt"/>
              </a:rPr>
              <a:t>eja</a:t>
            </a:r>
            <a:r>
              <a:rPr lang="hr-HR" sz="3200" dirty="0" smtClean="0">
                <a:latin typeface="+mj-lt"/>
              </a:rPr>
              <a:t> se obraća Geji za savjet</a:t>
            </a:r>
          </a:p>
          <a:p>
            <a:r>
              <a:rPr lang="hr-HR" sz="3200" dirty="0">
                <a:solidFill>
                  <a:srgbClr val="FF0000"/>
                </a:solidFill>
                <a:latin typeface="+mj-lt"/>
              </a:rPr>
              <a:t>s</a:t>
            </a:r>
            <a:r>
              <a:rPr lang="hr-HR" sz="3200" dirty="0" smtClean="0">
                <a:solidFill>
                  <a:srgbClr val="FF0000"/>
                </a:solidFill>
                <a:latin typeface="+mj-lt"/>
              </a:rPr>
              <a:t>avjet: </a:t>
            </a:r>
            <a:r>
              <a:rPr lang="hr-HR" sz="3200" dirty="0" smtClean="0">
                <a:latin typeface="+mj-lt"/>
              </a:rPr>
              <a:t>sakriti sljedeće novorođenče i podmetnuti zamotani </a:t>
            </a:r>
            <a:r>
              <a:rPr lang="hr-HR" sz="3200" dirty="0" smtClean="0">
                <a:solidFill>
                  <a:srgbClr val="FF0000"/>
                </a:solidFill>
                <a:latin typeface="+mj-lt"/>
              </a:rPr>
              <a:t>kamen</a:t>
            </a:r>
          </a:p>
          <a:p>
            <a:r>
              <a:rPr lang="hr-HR" sz="3200" dirty="0">
                <a:latin typeface="+mj-lt"/>
              </a:rPr>
              <a:t>u</a:t>
            </a:r>
            <a:r>
              <a:rPr lang="hr-HR" sz="3200" dirty="0" smtClean="0">
                <a:latin typeface="+mj-lt"/>
              </a:rPr>
              <a:t>činila je baš tako, novorođenog sina Zeusa je sakrila u špilji na </a:t>
            </a:r>
            <a:r>
              <a:rPr lang="hr-HR" sz="3200" dirty="0" smtClean="0">
                <a:solidFill>
                  <a:srgbClr val="FF0000"/>
                </a:solidFill>
                <a:latin typeface="+mj-lt"/>
              </a:rPr>
              <a:t>planini Idi </a:t>
            </a:r>
            <a:r>
              <a:rPr lang="hr-HR" sz="3200" dirty="0" smtClean="0">
                <a:latin typeface="+mj-lt"/>
              </a:rPr>
              <a:t>i zamolila duhove da glasno sviraju da </a:t>
            </a:r>
            <a:r>
              <a:rPr lang="hr-HR" sz="3200" dirty="0" err="1" smtClean="0">
                <a:latin typeface="+mj-lt"/>
              </a:rPr>
              <a:t>Kron</a:t>
            </a:r>
            <a:r>
              <a:rPr lang="hr-HR" sz="3200" dirty="0" smtClean="0">
                <a:latin typeface="+mj-lt"/>
              </a:rPr>
              <a:t> ne čuje njegov plač</a:t>
            </a:r>
          </a:p>
          <a:p>
            <a:r>
              <a:rPr lang="hr-HR" sz="3200" dirty="0" err="1" smtClean="0">
                <a:latin typeface="+mj-lt"/>
              </a:rPr>
              <a:t>Kronu</a:t>
            </a:r>
            <a:r>
              <a:rPr lang="hr-HR" sz="3200" dirty="0" smtClean="0">
                <a:latin typeface="+mj-lt"/>
              </a:rPr>
              <a:t> je dala kamen, a Zeusovi braća i sestre su se u trbuhu igrali s kamenom</a:t>
            </a:r>
          </a:p>
          <a:p>
            <a:r>
              <a:rPr lang="hr-HR" sz="3200" dirty="0">
                <a:latin typeface="+mj-lt"/>
              </a:rPr>
              <a:t>o</a:t>
            </a:r>
            <a:r>
              <a:rPr lang="hr-HR" sz="3200" dirty="0" smtClean="0">
                <a:latin typeface="+mj-lt"/>
              </a:rPr>
              <a:t> malenom Zeusu brinu </a:t>
            </a:r>
            <a:r>
              <a:rPr lang="hr-HR" sz="3200" dirty="0" smtClean="0">
                <a:solidFill>
                  <a:srgbClr val="FF0000"/>
                </a:solidFill>
                <a:latin typeface="+mj-lt"/>
              </a:rPr>
              <a:t>čarobna koza </a:t>
            </a:r>
            <a:r>
              <a:rPr lang="hr-HR" sz="3200" dirty="0" err="1" smtClean="0">
                <a:solidFill>
                  <a:srgbClr val="FF0000"/>
                </a:solidFill>
                <a:latin typeface="+mj-lt"/>
              </a:rPr>
              <a:t>Amalteja</a:t>
            </a:r>
            <a:r>
              <a:rPr lang="hr-HR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r-HR" sz="3200" dirty="0" smtClean="0">
                <a:latin typeface="+mj-lt"/>
              </a:rPr>
              <a:t>i nekoliko nimfi (lijepa božanstva iz prirode)</a:t>
            </a:r>
          </a:p>
          <a:p>
            <a:r>
              <a:rPr lang="hr-HR" sz="3200" dirty="0">
                <a:latin typeface="+mj-lt"/>
              </a:rPr>
              <a:t>o</a:t>
            </a:r>
            <a:r>
              <a:rPr lang="hr-HR" sz="3200" dirty="0" smtClean="0">
                <a:latin typeface="+mj-lt"/>
              </a:rPr>
              <a:t>d </a:t>
            </a:r>
            <a:r>
              <a:rPr lang="hr-HR" sz="3200" dirty="0" err="1" smtClean="0">
                <a:latin typeface="+mj-lt"/>
              </a:rPr>
              <a:t>Amaltejinog</a:t>
            </a:r>
            <a:r>
              <a:rPr lang="hr-HR" sz="3200" dirty="0" smtClean="0">
                <a:latin typeface="+mj-lt"/>
              </a:rPr>
              <a:t> mlijeka okusa </a:t>
            </a:r>
            <a:r>
              <a:rPr lang="hr-HR" sz="3200" dirty="0" smtClean="0">
                <a:solidFill>
                  <a:srgbClr val="FF0000"/>
                </a:solidFill>
                <a:latin typeface="+mj-lt"/>
              </a:rPr>
              <a:t>ambrozije i nektara </a:t>
            </a:r>
            <a:r>
              <a:rPr lang="hr-HR" sz="3200" dirty="0" smtClean="0">
                <a:latin typeface="+mj-lt"/>
              </a:rPr>
              <a:t>uskoro je postao snažan kao i otac </a:t>
            </a:r>
            <a:r>
              <a:rPr lang="hr-HR" sz="3200" dirty="0" err="1" smtClean="0">
                <a:latin typeface="+mj-lt"/>
              </a:rPr>
              <a:t>Kron</a:t>
            </a:r>
            <a:endParaRPr lang="hr-H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921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Darovi za odgajateljice i sebe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+mj-lt"/>
              </a:rPr>
              <a:t>nakon </a:t>
            </a:r>
            <a:r>
              <a:rPr lang="hr-HR" sz="3600" dirty="0" err="1" smtClean="0">
                <a:latin typeface="+mj-lt"/>
              </a:rPr>
              <a:t>Amaltejine</a:t>
            </a:r>
            <a:r>
              <a:rPr lang="hr-HR" sz="3600" dirty="0" smtClean="0">
                <a:latin typeface="+mj-lt"/>
              </a:rPr>
              <a:t> smrti Zeus daje njezine rogove nimfama kao znak zahvalnosti</a:t>
            </a:r>
          </a:p>
          <a:p>
            <a:r>
              <a:rPr lang="hr-HR" sz="3600" dirty="0" smtClean="0">
                <a:latin typeface="+mj-lt"/>
              </a:rPr>
              <a:t>to su </a:t>
            </a:r>
            <a:r>
              <a:rPr lang="hr-HR" sz="3600" dirty="0" err="1" smtClean="0">
                <a:latin typeface="+mj-lt"/>
              </a:rPr>
              <a:t>tzv</a:t>
            </a:r>
            <a:r>
              <a:rPr lang="hr-HR" sz="3600" dirty="0" smtClean="0">
                <a:latin typeface="+mj-lt"/>
              </a:rPr>
              <a:t>. </a:t>
            </a:r>
            <a:r>
              <a:rPr lang="hr-HR" sz="3600" dirty="0" smtClean="0">
                <a:solidFill>
                  <a:srgbClr val="FF0000"/>
                </a:solidFill>
                <a:latin typeface="+mj-lt"/>
              </a:rPr>
              <a:t>rogovi obilja </a:t>
            </a:r>
            <a:r>
              <a:rPr lang="hr-HR" sz="3600" dirty="0" smtClean="0">
                <a:latin typeface="+mj-lt"/>
              </a:rPr>
              <a:t>– daju od jela i pića štogod poželiš</a:t>
            </a:r>
          </a:p>
          <a:p>
            <a:r>
              <a:rPr lang="hr-HR" sz="3600" dirty="0" smtClean="0">
                <a:latin typeface="+mj-lt"/>
              </a:rPr>
              <a:t>sebi  je od njezine kože napravio </a:t>
            </a:r>
            <a:r>
              <a:rPr lang="hr-HR" sz="3600" dirty="0" smtClean="0">
                <a:solidFill>
                  <a:srgbClr val="FF0000"/>
                </a:solidFill>
                <a:latin typeface="+mj-lt"/>
              </a:rPr>
              <a:t>neprobojni oklop</a:t>
            </a:r>
            <a:endParaRPr lang="hr-HR" sz="36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Brak i dobrobiti braka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+mj-lt"/>
              </a:rPr>
              <a:t>m</a:t>
            </a:r>
            <a:r>
              <a:rPr lang="hr-HR" sz="3600" dirty="0" smtClean="0">
                <a:latin typeface="+mj-lt"/>
              </a:rPr>
              <a:t>ajka </a:t>
            </a:r>
            <a:r>
              <a:rPr lang="hr-HR" sz="3600" dirty="0" smtClean="0">
                <a:latin typeface="+mj-lt"/>
              </a:rPr>
              <a:t>Rea mu za ženu šalje </a:t>
            </a:r>
            <a:r>
              <a:rPr lang="hr-HR" sz="3600" dirty="0" err="1" smtClean="0">
                <a:solidFill>
                  <a:srgbClr val="FF0000"/>
                </a:solidFill>
                <a:latin typeface="+mj-lt"/>
              </a:rPr>
              <a:t>Metidu</a:t>
            </a:r>
            <a:r>
              <a:rPr lang="hr-HR" sz="3600" dirty="0" smtClean="0">
                <a:latin typeface="+mj-lt"/>
              </a:rPr>
              <a:t> – mudru ženu koja mu je savjetovala da napadne oca </a:t>
            </a:r>
            <a:r>
              <a:rPr lang="hr-HR" sz="3600" dirty="0" err="1" smtClean="0">
                <a:latin typeface="+mj-lt"/>
              </a:rPr>
              <a:t>Krona</a:t>
            </a:r>
            <a:r>
              <a:rPr lang="hr-HR" sz="3600" dirty="0" smtClean="0">
                <a:latin typeface="+mj-lt"/>
              </a:rPr>
              <a:t> tek kad stekne saveznike</a:t>
            </a:r>
          </a:p>
          <a:p>
            <a:r>
              <a:rPr lang="hr-HR" sz="3600" dirty="0" smtClean="0">
                <a:latin typeface="+mj-lt"/>
              </a:rPr>
              <a:t>prerušila se u staru travaricu i dala </a:t>
            </a:r>
            <a:r>
              <a:rPr lang="hr-HR" sz="3600" dirty="0" err="1" smtClean="0">
                <a:latin typeface="+mj-lt"/>
              </a:rPr>
              <a:t>Kronu</a:t>
            </a:r>
            <a:r>
              <a:rPr lang="hr-HR" sz="3600" dirty="0" smtClean="0">
                <a:latin typeface="+mj-lt"/>
              </a:rPr>
              <a:t> “čudotvorni napitak” za snagu koji je on i popio sumnjajući na </a:t>
            </a:r>
            <a:r>
              <a:rPr lang="hr-HR" sz="3600" dirty="0" err="1" smtClean="0">
                <a:latin typeface="+mj-lt"/>
              </a:rPr>
              <a:t>Rejinu</a:t>
            </a:r>
            <a:r>
              <a:rPr lang="hr-HR" sz="3600" dirty="0" smtClean="0">
                <a:latin typeface="+mj-lt"/>
              </a:rPr>
              <a:t> urotu</a:t>
            </a:r>
            <a:endParaRPr lang="hr-H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Povratak djece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5293568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latin typeface="+mj-lt"/>
              </a:rPr>
              <a:t>nakon što je popio zelenu tekućinu, </a:t>
            </a:r>
            <a:r>
              <a:rPr lang="hr-HR" sz="3200" b="1" dirty="0" err="1" smtClean="0">
                <a:latin typeface="+mj-lt"/>
              </a:rPr>
              <a:t>Kronu</a:t>
            </a:r>
            <a:r>
              <a:rPr lang="hr-HR" sz="3200" b="1" dirty="0" smtClean="0">
                <a:latin typeface="+mj-lt"/>
              </a:rPr>
              <a:t> je pozlilo i prvo mu je iz usta izletio onaj kamen, a zatim i njegova djeca</a:t>
            </a:r>
          </a:p>
          <a:p>
            <a:r>
              <a:rPr lang="hr-HR" sz="3200" b="1" dirty="0" smtClean="0">
                <a:solidFill>
                  <a:srgbClr val="FF0000"/>
                </a:solidFill>
                <a:latin typeface="+mj-lt"/>
              </a:rPr>
              <a:t>HAD, POSEJDON, HESTIJA, DEMETRA I HERA</a:t>
            </a:r>
          </a:p>
          <a:p>
            <a:r>
              <a:rPr lang="hr-HR" sz="3200" b="1" dirty="0" smtClean="0">
                <a:latin typeface="+mj-lt"/>
              </a:rPr>
              <a:t>Zeus je istrčao pred njih i suprotstavio se ocu</a:t>
            </a:r>
          </a:p>
          <a:p>
            <a:r>
              <a:rPr lang="hr-HR" sz="3200" b="1" dirty="0" err="1" smtClean="0">
                <a:latin typeface="+mj-lt"/>
              </a:rPr>
              <a:t>Kron</a:t>
            </a:r>
            <a:r>
              <a:rPr lang="hr-HR" sz="3200" b="1" dirty="0" smtClean="0">
                <a:latin typeface="+mj-lt"/>
              </a:rPr>
              <a:t> pobjegne i ostavi svoje moći</a:t>
            </a:r>
          </a:p>
          <a:p>
            <a:r>
              <a:rPr lang="hr-HR" sz="3200" b="1" dirty="0" smtClean="0">
                <a:latin typeface="+mj-lt"/>
              </a:rPr>
              <a:t>Zeus uzme moći i proglasi se gospodarom svijeta</a:t>
            </a:r>
            <a:endParaRPr lang="hr-HR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</TotalTime>
  <Words>900</Words>
  <Application>Microsoft Office PowerPoint</Application>
  <PresentationFormat>Prikaz na zaslonu (4:3)</PresentationFormat>
  <Paragraphs>156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4" baseType="lpstr">
      <vt:lpstr>Calibri</vt:lpstr>
      <vt:lpstr>Franklin Gothic Book</vt:lpstr>
      <vt:lpstr>Perpetua</vt:lpstr>
      <vt:lpstr>Times New Roman</vt:lpstr>
      <vt:lpstr>Wingdings 2</vt:lpstr>
      <vt:lpstr>Kapital</vt:lpstr>
      <vt:lpstr>Mit o postanku svijeta</vt:lpstr>
      <vt:lpstr>U početku su postojali….</vt:lpstr>
      <vt:lpstr>Djeca … i nevolje</vt:lpstr>
      <vt:lpstr>Obećanje </vt:lpstr>
      <vt:lpstr>Kron dolazi na vlast</vt:lpstr>
      <vt:lpstr>PowerPointova prezentacija</vt:lpstr>
      <vt:lpstr>Darovi za odgajateljice i sebe</vt:lpstr>
      <vt:lpstr>Brak i dobrobiti braka</vt:lpstr>
      <vt:lpstr>Povratak djece</vt:lpstr>
      <vt:lpstr>Podjela vlasti</vt:lpstr>
      <vt:lpstr>ZABORAVLJENI TITANI</vt:lpstr>
      <vt:lpstr>Oslobađanje Kikolopa i storukih čudovišta</vt:lpstr>
      <vt:lpstr>KRAJ RATA</vt:lpstr>
      <vt:lpstr>GEJIN BIJES</vt:lpstr>
      <vt:lpstr>BRAT I SESTRA</vt:lpstr>
      <vt:lpstr>KRAJ SUKOBA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DOLAZAK ZEUSA NA VLAST</dc:title>
  <dc:creator>Barbara i Franz</dc:creator>
  <cp:lastModifiedBy>Barbara</cp:lastModifiedBy>
  <cp:revision>16</cp:revision>
  <dcterms:created xsi:type="dcterms:W3CDTF">2012-10-02T09:45:31Z</dcterms:created>
  <dcterms:modified xsi:type="dcterms:W3CDTF">2015-09-23T04:45:51Z</dcterms:modified>
</cp:coreProperties>
</file>